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9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6" r:id="rId22"/>
    <p:sldId id="297" r:id="rId23"/>
    <p:sldId id="277" r:id="rId24"/>
    <p:sldId id="278" r:id="rId25"/>
    <p:sldId id="279" r:id="rId26"/>
    <p:sldId id="280" r:id="rId27"/>
    <p:sldId id="281" r:id="rId28"/>
    <p:sldId id="298" r:id="rId29"/>
    <p:sldId id="282" r:id="rId30"/>
    <p:sldId id="283" r:id="rId31"/>
    <p:sldId id="284" r:id="rId32"/>
    <p:sldId id="285" r:id="rId33"/>
    <p:sldId id="299" r:id="rId34"/>
    <p:sldId id="300" r:id="rId35"/>
    <p:sldId id="301" r:id="rId36"/>
    <p:sldId id="286" r:id="rId37"/>
    <p:sldId id="288" r:id="rId38"/>
    <p:sldId id="289" r:id="rId39"/>
    <p:sldId id="290" r:id="rId40"/>
    <p:sldId id="291" r:id="rId41"/>
    <p:sldId id="295" r:id="rId4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t.123rf.com/photo_13770095_3d-segno-di-spunta-il-simbol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t.123rf.com/photo_13770095_3d-segno-di-spunta-il-simbolo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t.123rf.com/photo_13770095_3d-segno-di-spunta-il-simbolo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t.123rf.com/photo_13770095_3d-segno-di-spunta-il-simbolo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t.123rf.com/photo_13770095_3d-segno-di-spunta-il-simbolo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t.123rf.com/photo_13770095_3d-segno-di-spunta-il-simbolo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t.123rf.com/photo_13770095_3d-segno-di-spunta-il-simbolo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03043" y="534591"/>
            <a:ext cx="7076991" cy="1385125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b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b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       </a:t>
            </a:r>
            <a:b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986" y="3270134"/>
            <a:ext cx="8574620" cy="808383"/>
          </a:xfrm>
        </p:spPr>
        <p:txBody>
          <a:bodyPr>
            <a:normAutofit lnSpcReduction="10000"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dos usuários com HAS e/ou DM da UBS São Gonçalo, Fronteiras/PI.</a:t>
            </a:r>
          </a:p>
          <a:p>
            <a:endParaRPr lang="es-ES_tradn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497092" y="335540"/>
            <a:ext cx="1572932" cy="1584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 descr="Especialização em Saúde da Família - EaD - UFPE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51606" y="140590"/>
            <a:ext cx="139147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740874" y="5189203"/>
            <a:ext cx="55482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Especializando: Raquel Sarrion Sanchez </a:t>
            </a:r>
          </a:p>
          <a:p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Ailton Gomes Brant</a:t>
            </a:r>
            <a:endParaRPr lang="es-ES_trad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41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5772" y="188686"/>
            <a:ext cx="11256284" cy="809452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Monitoramento e avaliação das ações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200" y="1146630"/>
            <a:ext cx="11814629" cy="52396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Foram desenvolvidos relatórios e registros organizados de forma a todos os profissionais  conhecerem  estes dados.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mesma forma foram organizados registros que permitiram o monitoramento das consultas de acompanhamento e controle em dia ou em atraso.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realizar as visitas domiciliares e os atendimentos nas comunidades da ESF rural para os HAS e DM foi disponibilizado veículo para transporte da equipe e materiais necessários para o atendimento (esfigmomanômetro com estetoscópio, balança antropométrica, aparelho de glicose, materiais de expediente).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2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6600" y="206830"/>
            <a:ext cx="10018713" cy="706902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Organização e gestão do serviço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2229" y="1175657"/>
            <a:ext cx="11800114" cy="33963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Foram ofertados atendimentos de acompanhamento a usuários HAS e/ou DM residentes na área de atuação da equipe.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população alvo da intervenção foram todos os usuários com HAS e DM já diagnosticados e casos novos da área de abrangência da unidade.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44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4" y="685804"/>
            <a:ext cx="10018713" cy="594359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Engajamento público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172" y="1422401"/>
            <a:ext cx="11814628" cy="4223656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Conseguimos sensibilizar as famílias e a comunidade sobre a importância deste atendimento para os usuários HAS e DM e suas famílias.</a:t>
            </a:r>
          </a:p>
          <a:p>
            <a:pPr algn="just">
              <a:lnSpc>
                <a:spcPct val="17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Orientamos a comunidade sobre a existência do programa de atenção a HAS e DM, sobre importância de medir a pressão arterial a partir dos 18 anos pelo menos uma vez por ano.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96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2086" y="206835"/>
            <a:ext cx="10018713" cy="805375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Engajamento público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6744" y="1582057"/>
            <a:ext cx="11742056" cy="445588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Orientamos aos usuários e familiares sobre a importância da alimentação saudável, a prática de atividade física regular e sobre os malefícios do tabagismo.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Através das visitas domiciliares semanais efetuadas pelos ACS foi realizado o convite para cada hipertenso e diabético comparecer individualmente aos atendimentos ofertados pela equipe.</a:t>
            </a: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26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769" y="195499"/>
            <a:ext cx="10177807" cy="893301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Qualificação da prática clínica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200" y="1088571"/>
            <a:ext cx="11872686" cy="4165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médico é responsável pela capacitação dos profissionais da equipe para o atendimento aos usuários com HAS e/ou DM, de acordo com o protocolo estabelecido pelo Ministério da Saúde.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Foi priorizada a sensibilização dos profissionais envolvidos neste atendimento, bem como os demais integrantes da unidade básica de saúde, para conhecimento do serviço oferecido a esta população e o fluxo de atendimento no serviço de controle e seguimento.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0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429" y="308432"/>
            <a:ext cx="10018713" cy="735037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Logística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200" y="1349828"/>
            <a:ext cx="11742057" cy="21771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Manual técnico de DM e de HAS do Ministério da Saúde, 2013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Ficha espelho para HAS e DM fornecidas pelo curso.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Planilha eletrônica de coleta de dados de HAS e DM.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5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6600" y="159884"/>
            <a:ext cx="10018713" cy="703385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Logística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200" y="1204686"/>
            <a:ext cx="11800114" cy="4905828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Foi realizado pelo médico e a enfermeira o preenchimento da ficha-espelho.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enfermeira localizou os prontuários destes usuários e transcreveu todas as informações disponíveis no prontuário para a ficha-espelho.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enfermeira realizou o primeiro monitoramento anexando uma anotação sobre consultas, exames clínicos e laboratoriais em atraso.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médico e a enfermeira foram os responsáveis pela solicitação dos exames complementares.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acolhimento foi feito pelos membros da equipe médico, enfermeira, técnica de enfermagem.</a:t>
            </a:r>
          </a:p>
        </p:txBody>
      </p:sp>
    </p:spTree>
    <p:extLst>
      <p:ext uri="{BB962C8B-B14F-4D97-AF65-F5344CB8AC3E}">
        <p14:creationId xmlns:p14="http://schemas.microsoft.com/office/powerpoint/2010/main" val="4222271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628" y="293919"/>
            <a:ext cx="10018713" cy="439615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686" y="1262744"/>
            <a:ext cx="11814628" cy="518159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 usuários  HAS e DM com problemas agudos foram atendidos no mesmo turno.</a:t>
            </a:r>
          </a:p>
          <a:p>
            <a:pPr algn="just">
              <a:lnSpc>
                <a:spcPct val="12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os demais foram agendados consulta conforme disponibilidade de cada usuário.</a:t>
            </a:r>
          </a:p>
          <a:p>
            <a:pPr algn="just">
              <a:lnSpc>
                <a:spcPct val="12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os HAS e DM provenientes de busca ativa foram disponibilizado data para consulta na agenda.</a:t>
            </a: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Fizemos contato com a associação de moradores e com os representantes da comunidade na primeira semana de intervenção para apresentar o projeto e ampliar a captação de novos usuários com HAS e DM.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6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9514" y="192315"/>
            <a:ext cx="10018713" cy="763172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2229" y="1407887"/>
            <a:ext cx="11683999" cy="45284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Semanalmente a enfermeira examinou as fichas individuais da UBS e de visitas domiciliares.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ACS fizeram busca ativa dos usuários com HAS e DM.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 de cada semana as informações coletadas na ficha espelho foram  repassadas para a planilha eletrônica pelo médico.</a:t>
            </a:r>
          </a:p>
        </p:txBody>
      </p:sp>
    </p:spTree>
    <p:extLst>
      <p:ext uri="{BB962C8B-B14F-4D97-AF65-F5344CB8AC3E}">
        <p14:creationId xmlns:p14="http://schemas.microsoft.com/office/powerpoint/2010/main" val="2863484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75427" y="174172"/>
            <a:ext cx="6458857" cy="711200"/>
          </a:xfrm>
        </p:spPr>
        <p:txBody>
          <a:bodyPr>
            <a:noAutofit/>
          </a:bodyPr>
          <a:lstStyle/>
          <a:p>
            <a:pPr algn="l"/>
            <a:r>
              <a:rPr lang="pt-BR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1026" name="Image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09" y="3158197"/>
            <a:ext cx="7624691" cy="369980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9485" y="972456"/>
            <a:ext cx="11785599" cy="1045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1 – </a:t>
            </a:r>
            <a: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Ampliar a cobertura a pessoas hipertensas e/ou diabéticas</a:t>
            </a:r>
          </a:p>
          <a:p>
            <a:pPr algn="l">
              <a:lnSpc>
                <a:spcPct val="12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 1.1 </a:t>
            </a:r>
            <a: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Cadastrar 60% dos hipertensos da área de abrangência .</a:t>
            </a:r>
            <a:endParaRPr lang="pt-BR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39485" y="4200429"/>
            <a:ext cx="415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Resultados</a:t>
            </a:r>
          </a:p>
          <a:p>
            <a:r>
              <a:rPr lang="pt-BR" sz="2400" dirty="0"/>
              <a:t>1º mês: 64 usuários</a:t>
            </a:r>
          </a:p>
          <a:p>
            <a:r>
              <a:rPr lang="pt-BR" sz="2400" dirty="0"/>
              <a:t>2º mês: 133 usuários</a:t>
            </a:r>
          </a:p>
          <a:p>
            <a:r>
              <a:rPr lang="pt-BR" sz="2400" dirty="0"/>
              <a:t>3º mês: 205 usuários </a:t>
            </a:r>
          </a:p>
        </p:txBody>
      </p:sp>
    </p:spTree>
    <p:extLst>
      <p:ext uri="{BB962C8B-B14F-4D97-AF65-F5344CB8AC3E}">
        <p14:creationId xmlns:p14="http://schemas.microsoft.com/office/powerpoint/2010/main" val="138992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985" y="275630"/>
            <a:ext cx="10018713" cy="819443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43" y="1364343"/>
            <a:ext cx="11812396" cy="40785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Hipertensão arterial sistêmica (HAS) e a Diabetes mellitus (DM)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Alta  morbimortalidade;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Problema de saúde passível à Atenção Primária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Perda da qualidade de vida;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Necessidade de diagnóstico precoce.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HAS é a mais frequente das doenças cardiovasculares;</a:t>
            </a:r>
          </a:p>
        </p:txBody>
      </p:sp>
    </p:spTree>
    <p:extLst>
      <p:ext uri="{BB962C8B-B14F-4D97-AF65-F5344CB8AC3E}">
        <p14:creationId xmlns:p14="http://schemas.microsoft.com/office/powerpoint/2010/main" val="1347589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968" y="346364"/>
            <a:ext cx="11843657" cy="96849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1 </a:t>
            </a:r>
            <a: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Ampliar a cobertura a pessoas hipertensas e/ou diabéticas.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 1.2 </a:t>
            </a:r>
            <a: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Cadastrar 50% dos diabéticos da área de abrangência</a:t>
            </a:r>
            <a:endParaRPr lang="pt-BR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2050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361" y="2883705"/>
            <a:ext cx="7601639" cy="39742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39485" y="4200429"/>
            <a:ext cx="415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Resultados</a:t>
            </a:r>
          </a:p>
          <a:p>
            <a:r>
              <a:rPr lang="pt-BR" sz="2400" dirty="0"/>
              <a:t>1º mês: 14 usuários</a:t>
            </a:r>
          </a:p>
          <a:p>
            <a:r>
              <a:rPr lang="pt-BR" sz="2400" dirty="0"/>
              <a:t>2º mês: 29 usuários</a:t>
            </a:r>
          </a:p>
          <a:p>
            <a:r>
              <a:rPr lang="pt-BR" sz="2400" dirty="0"/>
              <a:t>3º mês: 53 usuários </a:t>
            </a:r>
          </a:p>
        </p:txBody>
      </p:sp>
    </p:spTree>
    <p:extLst>
      <p:ext uri="{BB962C8B-B14F-4D97-AF65-F5344CB8AC3E}">
        <p14:creationId xmlns:p14="http://schemas.microsoft.com/office/powerpoint/2010/main" val="2039764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599" y="542926"/>
            <a:ext cx="11963401" cy="4800600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a qualidade da atenção a hipertensos e/ou diabéticos.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dos hipertensos.  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mês: 64 usuários (100%)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133 usuários (100%)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3º mês: 205 usuários (100%)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7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899" y="400051"/>
            <a:ext cx="11458575" cy="5915024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a qualidade da atenção a hipertensos e/ou diabéticos.</a:t>
            </a:r>
          </a:p>
          <a:p>
            <a:pPr marL="0" indent="0">
              <a:buNone/>
            </a:pP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2.2: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exame clínico apropriado em 100% das pessoas com diabetes.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2.3: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exame dos pés em 100% das pessoas com diabetes a cada 03 meses (com palpação dos pulsos tibial posterior e pedioso e medida da sensibilidade).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90550" y="4213830"/>
            <a:ext cx="5067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14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29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53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7968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457200"/>
            <a:ext cx="11630025" cy="148401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2 -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_tradnl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 2.4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Garantir a 100% das pessoas com hipertensão a solicitação/realização de exames complementares em dia de acordo com o protocolo.</a:t>
            </a:r>
          </a:p>
        </p:txBody>
      </p:sp>
      <p:pic>
        <p:nvPicPr>
          <p:cNvPr id="3074" name="Image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564" y="3169935"/>
            <a:ext cx="7469436" cy="36880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7175" y="4229137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44 usuários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113 usuários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182 usuários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71402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400050"/>
            <a:ext cx="11601450" cy="162877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2 -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diabéticos.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2.5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a 100% das pessoas com diabetes a solicitação/realização de exames complementares em dia de acordo com o protocolo.</a:t>
            </a:r>
          </a:p>
        </p:txBody>
      </p:sp>
      <p:pic>
        <p:nvPicPr>
          <p:cNvPr id="4098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289" y="3035448"/>
            <a:ext cx="6995711" cy="382255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7175" y="4229137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08 usuários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22 usuários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44 usuários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79803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11487150" cy="173860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2 -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 2.6 </a:t>
            </a:r>
            <a: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Priorizar a prescrição de medicamentos da farmácia popular para 100% dos hipertensos cadastrados na unidade de saúde.</a:t>
            </a:r>
          </a:p>
        </p:txBody>
      </p:sp>
      <p:pic>
        <p:nvPicPr>
          <p:cNvPr id="5122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844" y="3167351"/>
            <a:ext cx="6632156" cy="36906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57175" y="4229137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56 usuários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117 usuários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183 usuários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57437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542925"/>
            <a:ext cx="11572875" cy="174307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 2 -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 2.7 </a:t>
            </a:r>
            <a: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Priorizar a prescrição de medicamentos da farmácia popular para 100% dos diabéticos cadastrados na unidade de saúde.</a:t>
            </a:r>
            <a:endParaRPr lang="pt-BR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6146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48" y="2858237"/>
            <a:ext cx="6635652" cy="399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7175" y="4229137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12 usuários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27 usuários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50 usuários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02123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49" y="428625"/>
            <a:ext cx="11658601" cy="17716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2: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Melhorar a qualidade da atenção a hipertensos e/ou diabéticos.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2.8: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das pessoas com hipertensão.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57175" y="4229137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64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133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205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996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124" y="257176"/>
            <a:ext cx="11649075" cy="197167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a qualidade da atenção a hipertensos e/ou diabéticos.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2.9: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das pessoas com diabetes.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7175" y="4229137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29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53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45151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4" y="228600"/>
            <a:ext cx="11706226" cy="27432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3: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a adesão de pessoas com hipertensão e/ou diabetes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3.1: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Buscar 100% das pessoas com hipertensão faltosas às consultas na UBS conforme a periodicidade recomendada.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3.2: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Buscar 100% das pessoas com diabetes faltosas às consultas na UBS conforme a periodicidade recomendada.</a:t>
            </a:r>
          </a:p>
        </p:txBody>
      </p:sp>
      <p:pic>
        <p:nvPicPr>
          <p:cNvPr id="5" name="13770095" descr="correggere : 3D segno di spunta il simbolo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591800" y="5257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57174" y="3601764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3.1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06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06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14 usuários (100%)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7796210" y="3676600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3.2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01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03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04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822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6942" y="293915"/>
            <a:ext cx="10018713" cy="594360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43" y="1378857"/>
            <a:ext cx="11887200" cy="5239657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Fronteiras é um Município situado no sudeste do estado do Piauí. Sua população</a:t>
            </a: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acordo com o censo de 2010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 de 11.117 habitantes. Tem: </a:t>
            </a:r>
          </a:p>
          <a:p>
            <a:pPr lvl="2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Sete UBS: duas com Estratégia da Saúde da Família (ESF) e cinco tradicionais.</a:t>
            </a:r>
          </a:p>
          <a:p>
            <a:pPr lvl="2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Cinco equipes de Saúde Bucal.</a:t>
            </a:r>
          </a:p>
          <a:p>
            <a:pPr lvl="2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Núcleo de Apoio à Saúde da Família (NASF)</a:t>
            </a:r>
          </a:p>
          <a:p>
            <a:pPr lvl="2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Centro de Atenção Psicossocial (CAPS I). </a:t>
            </a:r>
          </a:p>
          <a:p>
            <a:pPr lvl="2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hospital de pequeno porte com trinta e quatro (34) leitos.</a:t>
            </a:r>
          </a:p>
          <a:p>
            <a:pPr lvl="2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Trinta e dois (32) Agentes Comunitários de Saúde (ACS). </a:t>
            </a:r>
          </a:p>
          <a:p>
            <a:pPr lvl="2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laboratório de análises clínicas, raios-X (RX), eletrocardiografia (ECG) e ultrassonografia (USG). 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457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3" y="400050"/>
            <a:ext cx="11658600" cy="231457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Melhorar o registro das informações.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4.1: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das pessoas com hipertensão.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4.2: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das pessoas com diabetes.</a:t>
            </a:r>
            <a:endParaRPr lang="pt-BR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13770095" descr="correggere : 3D segno di spunta il simbolo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1798" y="5257800"/>
            <a:ext cx="160020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257172" y="3259515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4.1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64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133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205 usuários (100%)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7796209" y="3259515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4.2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29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53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45281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599" y="314324"/>
            <a:ext cx="11744325" cy="340042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5: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Mapear o risco para doença cardiovascular das pessoas com hipertensão e/ou diabetes.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5.1: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Realizar estratificação do risco cardiovascular em 100% das pessoas com hipertensão.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5.2: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Realizar estratificação do risco cardiovascular em 100% das pessoas com diabetes.</a:t>
            </a:r>
          </a:p>
        </p:txBody>
      </p:sp>
      <p:pic>
        <p:nvPicPr>
          <p:cNvPr id="5" name="13770095" descr="correggere : 3D segno di spunta il simbolo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44200" y="5499704"/>
            <a:ext cx="1447800" cy="135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57171" y="3930045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5.1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64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133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205 usuários (100%)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7796208" y="3886200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5.2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29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53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03962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428625"/>
            <a:ext cx="11694063" cy="188594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6: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Promover a saúde de pessoas com hipertensão e/ou diabetes.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6.1: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Garantir orientação nutricional a 100% das pessoas com hipertensão.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6.2: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Garantir orientação nutricional a 100% das pessoas com diabetes.</a:t>
            </a:r>
          </a:p>
        </p:txBody>
      </p:sp>
      <p:pic>
        <p:nvPicPr>
          <p:cNvPr id="5" name="13770095" descr="correggere : 3D segno di spunta il simbolo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44200" y="5400674"/>
            <a:ext cx="14478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57171" y="3657600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6.1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64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133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205 usuários (100%)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7796208" y="3657600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6.2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29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53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822566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285750"/>
            <a:ext cx="11687175" cy="291465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6: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Promover a saúde de pessoas com hipertensão e/ou diabetes.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6.3: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Garantir orientação em relação à prática regular de atividade física a 100% das pessoas com hipertensão.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6.4: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Garantir orientação em relação à prática regular de atividade física a 100% das pessoas com diabetes.</a:t>
            </a:r>
          </a:p>
        </p:txBody>
      </p:sp>
      <p:pic>
        <p:nvPicPr>
          <p:cNvPr id="5" name="13770095" descr="correggere : 3D segno di spunta il simbolo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44200" y="5400674"/>
            <a:ext cx="14478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257171" y="3930045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6.3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64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133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205 usuários (100%)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7796208" y="3886200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6.4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29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53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53312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371473"/>
            <a:ext cx="11744325" cy="257175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6: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Promover a saúde de pessoas com hipertensão e/ou diabetes.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6.5: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Garantir orientação sobre os riscos do tabagismo a 100% das pessoas com hipertensão.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6.6: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das pessoas com diabetes.</a:t>
            </a:r>
          </a:p>
        </p:txBody>
      </p:sp>
      <p:pic>
        <p:nvPicPr>
          <p:cNvPr id="5" name="13770095" descr="correggere : 3D segno di spunta il simbolo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44200" y="5400674"/>
            <a:ext cx="14478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257171" y="3657600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6.5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64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133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205 usuários (100%)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7796208" y="3657600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6.6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29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53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19844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371475"/>
            <a:ext cx="11825283" cy="231457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6: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Promover a saúde de pessoas com hipertensão e/ou diabetes.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6.7.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das pessoas com hipertensão.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6.8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Garantir orientação sobre higiene bucal a 100% das pessoas com diabetes.</a:t>
            </a:r>
          </a:p>
        </p:txBody>
      </p:sp>
      <p:pic>
        <p:nvPicPr>
          <p:cNvPr id="5" name="13770095" descr="correggere : 3D segno di spunta il simbolo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44200" y="5400674"/>
            <a:ext cx="14478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257171" y="3529995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6.5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64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133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205 usuários (100%)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7796208" y="3529995"/>
            <a:ext cx="42576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Resultados para a meta 6.6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14 usuários 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29 usuários (100%)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53 usuários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609357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200" y="295369"/>
            <a:ext cx="10018713" cy="484702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0110" y="951584"/>
            <a:ext cx="11804072" cy="5781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pt-BR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equipe</a:t>
            </a:r>
          </a:p>
          <a:p>
            <a:pPr marL="0" indent="0" algn="ctr">
              <a:buNone/>
            </a:pPr>
            <a:endParaRPr lang="pt-BR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pt-BR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200943" y="3511826"/>
            <a:ext cx="4260015" cy="19305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Capacitação relativas ao rastreamento, diagnóstico, tratamento e monitoramento da HAS e DM. </a:t>
            </a:r>
            <a:endParaRPr lang="es-ES_trad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5183083" y="1818696"/>
            <a:ext cx="2209519" cy="1045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Definições das atribuições</a:t>
            </a:r>
          </a:p>
        </p:txBody>
      </p:sp>
      <p:sp>
        <p:nvSpPr>
          <p:cNvPr id="5" name="Elipse 4"/>
          <p:cNvSpPr/>
          <p:nvPr/>
        </p:nvSpPr>
        <p:spPr>
          <a:xfrm>
            <a:off x="1663221" y="2902225"/>
            <a:ext cx="2126907" cy="1007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 na atenção odontológica</a:t>
            </a:r>
          </a:p>
        </p:txBody>
      </p:sp>
      <p:sp>
        <p:nvSpPr>
          <p:cNvPr id="6" name="Elipse 5"/>
          <p:cNvSpPr/>
          <p:nvPr/>
        </p:nvSpPr>
        <p:spPr>
          <a:xfrm>
            <a:off x="2478159" y="5442338"/>
            <a:ext cx="2226364" cy="935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mais unida</a:t>
            </a:r>
          </a:p>
        </p:txBody>
      </p:sp>
      <p:sp>
        <p:nvSpPr>
          <p:cNvPr id="8" name="Elipse 7"/>
          <p:cNvSpPr/>
          <p:nvPr/>
        </p:nvSpPr>
        <p:spPr>
          <a:xfrm>
            <a:off x="8871772" y="2902226"/>
            <a:ext cx="2154041" cy="1007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em equipe</a:t>
            </a:r>
          </a:p>
        </p:txBody>
      </p:sp>
      <p:sp>
        <p:nvSpPr>
          <p:cNvPr id="9" name="Elipse 8"/>
          <p:cNvSpPr/>
          <p:nvPr/>
        </p:nvSpPr>
        <p:spPr>
          <a:xfrm>
            <a:off x="7715513" y="5442332"/>
            <a:ext cx="214078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mais integral</a:t>
            </a:r>
          </a:p>
        </p:txBody>
      </p:sp>
      <p:cxnSp>
        <p:nvCxnSpPr>
          <p:cNvPr id="16" name="Conector Angulado 15"/>
          <p:cNvCxnSpPr>
            <a:endCxn id="8" idx="2"/>
          </p:cNvCxnSpPr>
          <p:nvPr/>
        </p:nvCxnSpPr>
        <p:spPr>
          <a:xfrm flipV="1">
            <a:off x="7910918" y="3405809"/>
            <a:ext cx="960854" cy="4674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24"/>
          <p:cNvCxnSpPr>
            <a:endCxn id="9" idx="2"/>
          </p:cNvCxnSpPr>
          <p:nvPr/>
        </p:nvCxnSpPr>
        <p:spPr>
          <a:xfrm>
            <a:off x="6771863" y="5393860"/>
            <a:ext cx="943650" cy="5056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10800000" flipV="1">
            <a:off x="4713080" y="5442332"/>
            <a:ext cx="1378227" cy="4500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do 63"/>
          <p:cNvCxnSpPr/>
          <p:nvPr/>
        </p:nvCxnSpPr>
        <p:spPr>
          <a:xfrm rot="10800000">
            <a:off x="3795422" y="3340314"/>
            <a:ext cx="889224" cy="5224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 flipV="1">
            <a:off x="6287843" y="2902225"/>
            <a:ext cx="9150" cy="59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018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318656"/>
            <a:ext cx="10018713" cy="555994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836" y="997527"/>
            <a:ext cx="11984182" cy="516774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pt-BR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o serviço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t-BR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Maior controle das doenças desses usuários HAS e DM.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Maior número de HAS e DM foram cadastrados.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Podemos atender melhor a demanda espontânea.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Continuidade e implantação do Programa.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do atendimento aos usuários.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568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4" y="685804"/>
            <a:ext cx="10018713" cy="665921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545" y="1260764"/>
            <a:ext cx="11873345" cy="495992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comunidade</a:t>
            </a:r>
          </a:p>
          <a:p>
            <a:pPr algn="just">
              <a:buFont typeface="Wingdings" pitchFamily="2" charset="2"/>
              <a:buChar char="ü"/>
            </a:pPr>
            <a:endParaRPr lang="pt-BR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Usuários estão satisfeitos com o serviço desenvolvido.</a:t>
            </a:r>
          </a:p>
          <a:p>
            <a:pPr algn="just">
              <a:buNone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Prioridade no atendimento de HAS e DM.</a:t>
            </a:r>
          </a:p>
          <a:p>
            <a:pPr algn="just">
              <a:buFont typeface="Wingdings" pitchFamily="2" charset="2"/>
              <a:buChar char="v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Maior parte dos usuários utilizando medicamentos da farmácia popular.</a:t>
            </a:r>
          </a:p>
          <a:p>
            <a:pPr algn="just">
              <a:buFont typeface="Wingdings" pitchFamily="2" charset="2"/>
              <a:buChar char="v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Maior número de exames laboratoriais.</a:t>
            </a:r>
          </a:p>
          <a:p>
            <a:pPr algn="just">
              <a:buFont typeface="Wingdings" pitchFamily="2" charset="2"/>
              <a:buChar char="v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515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0351" y="284022"/>
            <a:ext cx="10018713" cy="626165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6255" y="1136073"/>
            <a:ext cx="11901053" cy="512618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pt-BR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Mudança para viabilizar sua continuidade após o término do curso.</a:t>
            </a:r>
          </a:p>
          <a:p>
            <a:pPr marL="0" indent="0">
              <a:buNone/>
            </a:pPr>
            <a:endParaRPr lang="pt-BR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intervenção será incorporada a rotina do serviço.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Temos trabalhado em conjunto com a comunidade na busca das melhores soluções.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Passo necessário à intervenção em outras ações programáticas.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Continuar os cadastros.</a:t>
            </a:r>
            <a:endParaRPr lang="es-ES_trad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4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229" y="235858"/>
            <a:ext cx="10018713" cy="763172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5772" y="986970"/>
            <a:ext cx="11625942" cy="3164116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UBS “São Gonçalo” (Unidade José Pedro Sobreira ‘Seu Dezinho’)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uma população adstrita de 1880 pessoas residentes no território.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Funcionamento há dois anos, 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Têm dois turnos de atendimento, possui área de abrangência definida.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prévia de 31% de usuários com HAS (n=115) e 14% (n=15) de usuários com DM</a:t>
            </a:r>
          </a:p>
        </p:txBody>
      </p:sp>
    </p:spTree>
    <p:extLst>
      <p:ext uri="{BB962C8B-B14F-4D97-AF65-F5344CB8AC3E}">
        <p14:creationId xmlns:p14="http://schemas.microsoft.com/office/powerpoint/2010/main" val="42427877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836" y="218361"/>
            <a:ext cx="11970327" cy="824948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pessoal de aprendizagem</a:t>
            </a:r>
            <a:endParaRPr lang="pt-BR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2593" y="1330036"/>
            <a:ext cx="9738752" cy="5222857"/>
          </a:xfrm>
        </p:spPr>
      </p:pic>
    </p:spTree>
    <p:extLst>
      <p:ext uri="{BB962C8B-B14F-4D97-AF65-F5344CB8AC3E}">
        <p14:creationId xmlns:p14="http://schemas.microsoft.com/office/powerpoint/2010/main" val="1137263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459" y="381002"/>
            <a:ext cx="10018713" cy="706902"/>
          </a:xfrm>
        </p:spPr>
        <p:txBody>
          <a:bodyPr/>
          <a:lstStyle/>
          <a:p>
            <a:r>
              <a:rPr lang="pt-BR" b="1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OBRIGADA!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364" y="1529103"/>
            <a:ext cx="3494545" cy="3663636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837" y="1873729"/>
            <a:ext cx="3481116" cy="342816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752" y="1399481"/>
            <a:ext cx="3002561" cy="2484083"/>
          </a:xfrm>
          <a:prstGeom prst="rect">
            <a:avLst/>
          </a:prstGeom>
        </p:spPr>
      </p:pic>
      <p:pic>
        <p:nvPicPr>
          <p:cNvPr id="7" name="Imagem 6" descr="C:\Users\Raquel\Pictures\Fotos-TCC\IMG_20150826_10295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328" y="4059382"/>
            <a:ext cx="2980650" cy="2661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424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846944"/>
            <a:ext cx="5007430" cy="3363685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enfermeira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médica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técnica de enfermagem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técnica de saúde bucal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cirurgião dental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Quatro ACS                                                 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motorista</a:t>
            </a:r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449050" y="407746"/>
            <a:ext cx="3742005" cy="136456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equipe de trabalho esta composta por:</a:t>
            </a:r>
            <a:endParaRPr lang="es-ES_tradnl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 Explicativo em Seta para Baixo 4"/>
          <p:cNvSpPr/>
          <p:nvPr/>
        </p:nvSpPr>
        <p:spPr>
          <a:xfrm>
            <a:off x="7201320" y="438342"/>
            <a:ext cx="1997612" cy="13645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UBS consta de: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617029" y="1890487"/>
            <a:ext cx="6458857" cy="2899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sala de espera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Dois consultórios sem sanitários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sala de farmácia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consultório odontológico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área específica para o compressor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banheiro para usuários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020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485" y="348343"/>
            <a:ext cx="10972800" cy="816428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Objetivo Geral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172" y="1480458"/>
            <a:ext cx="11901713" cy="914399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dos usuários com HAS e/ou DM na UBS São Gonçalo, Fronteiras/PI.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8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1148" y="174171"/>
            <a:ext cx="10018713" cy="845631"/>
          </a:xfrm>
        </p:spPr>
        <p:txBody>
          <a:bodyPr/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Objetivos específicos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171" y="1146629"/>
            <a:ext cx="11843657" cy="5021941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Ampliar a cobertura a hipertensos e/ou diabéticos da área adstrita à UBS;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qualidade da atenção a hipertensos e/ou diabéticos da área adstrita à UBS;</a:t>
            </a: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adesão de hipertensos e/ou diabéticos ao programa;</a:t>
            </a: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o registro das informações;</a:t>
            </a: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Mapear hipertensos e diabéticos de risco para doença cardiovascular da área adstrita à UBS;</a:t>
            </a: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Promover a saúde de hipertensos e diabéticos.</a:t>
            </a:r>
          </a:p>
        </p:txBody>
      </p:sp>
    </p:spTree>
    <p:extLst>
      <p:ext uri="{BB962C8B-B14F-4D97-AF65-F5344CB8AC3E}">
        <p14:creationId xmlns:p14="http://schemas.microsoft.com/office/powerpoint/2010/main" val="212407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229" y="290287"/>
            <a:ext cx="11858171" cy="711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Metas Estabelecidas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686" y="1378857"/>
            <a:ext cx="11771085" cy="451394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Metas de Cobertura:     HAS               DM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60%              50%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Metas de Qualidade: 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5126555" y="1938924"/>
            <a:ext cx="484633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7525975" y="1938885"/>
            <a:ext cx="484633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Arredondado 6"/>
          <p:cNvSpPr/>
          <p:nvPr/>
        </p:nvSpPr>
        <p:spPr>
          <a:xfrm>
            <a:off x="4577212" y="4452770"/>
            <a:ext cx="2067951" cy="647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63773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771" y="206835"/>
            <a:ext cx="10018713" cy="112893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Metodologia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658" y="1480458"/>
            <a:ext cx="11783818" cy="201748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Este projeto de intervenção foi desenvolvido no período de 12 semanas  na nossa UBS, com a participação dos usuários com HAS e DM que estão dentro da faixa etária estabelecida pelo protocolo do Ministério de Saúde.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73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4">
      <a:dk1>
        <a:sysClr val="windowText" lastClr="000000"/>
      </a:dk1>
      <a:lt1>
        <a:sysClr val="window" lastClr="FFFFFF"/>
      </a:lt1>
      <a:dk2>
        <a:srgbClr val="323232"/>
      </a:dk2>
      <a:lt2>
        <a:srgbClr val="000000"/>
      </a:lt2>
      <a:accent1>
        <a:srgbClr val="F07F09"/>
      </a:accent1>
      <a:accent2>
        <a:srgbClr val="9F2936"/>
      </a:accent2>
      <a:accent3>
        <a:srgbClr val="000000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1210</TotalTime>
  <Words>1912</Words>
  <Application>Microsoft Office PowerPoint</Application>
  <PresentationFormat>Widescreen</PresentationFormat>
  <Paragraphs>255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8" baseType="lpstr">
      <vt:lpstr>Arial</vt:lpstr>
      <vt:lpstr>Century Gothic</vt:lpstr>
      <vt:lpstr>Courier New</vt:lpstr>
      <vt:lpstr>Monotype Corsiva</vt:lpstr>
      <vt:lpstr>Palatino Linotype</vt:lpstr>
      <vt:lpstr>Wingdings</vt:lpstr>
      <vt:lpstr>Executivo</vt:lpstr>
      <vt:lpstr>UNIVERSIDADE ABERTA DO SUS UNIVERSIDADE FEDERAL DE PELOTAS Especialização em Saúde da Família        Modalidade a Distância</vt:lpstr>
      <vt:lpstr>Introdução</vt:lpstr>
      <vt:lpstr>Introdução</vt:lpstr>
      <vt:lpstr>Introdução</vt:lpstr>
      <vt:lpstr>Apresentação do PowerPoint</vt:lpstr>
      <vt:lpstr>Objetivo Geral</vt:lpstr>
      <vt:lpstr>Objetivos específicos</vt:lpstr>
      <vt:lpstr>Metas Estabelecidas</vt:lpstr>
      <vt:lpstr>Metodologia</vt:lpstr>
      <vt:lpstr>Monitoramento e avaliação das ações</vt:lpstr>
      <vt:lpstr>Organização e gestão do serviço</vt:lpstr>
      <vt:lpstr>Engajamento público</vt:lpstr>
      <vt:lpstr>Engajamento público</vt:lpstr>
      <vt:lpstr>Qualificação da prática clínica</vt:lpstr>
      <vt:lpstr>Logística</vt:lpstr>
      <vt:lpstr>Logística</vt:lpstr>
      <vt:lpstr>Logística</vt:lpstr>
      <vt:lpstr>Logística</vt:lpstr>
      <vt:lpstr>Objetivos, metas e Resultados</vt:lpstr>
      <vt:lpstr>Objetivo 1 Ampliar a cobertura a pessoas hipertensas e/ou diabéticas. Meta 1.2 Cadastrar 50% dos diabéticos da área de abrangência</vt:lpstr>
      <vt:lpstr>Apresentação do PowerPoint</vt:lpstr>
      <vt:lpstr>Apresentação do PowerPoint</vt:lpstr>
      <vt:lpstr>Objetivo 2 - Melhorar a qualidade da atenção a hipertensos e/ou diabéticos.  Meta 2.4 Garantir a 100% das pessoas com hipertensão a solicitação/realização de exames complementares em dia de acordo com o protocolo.</vt:lpstr>
      <vt:lpstr>Objetivo 2 - Melhorar a qualidade da atenção a hipertensos e/ou diabéticos. Meta 2.5 Garantir a 100% das pessoas com diabetes a solicitação/realização de exames complementares em dia de acordo com o protocolo.</vt:lpstr>
      <vt:lpstr>Objetivo 2 - Melhorar a qualidade da atenção a hipertensos e/ou diabéticos. Meta 2.6 Priorizar a prescrição de medicamentos da farmácia popular para 100% dos hipertensos cadastrados na unidade de saúde.</vt:lpstr>
      <vt:lpstr>Objetivo 2 - Melhorar a qualidade da atenção a hipertensos e/ou diabéticos. Meta 2.7 Priorizar a prescrição de medicamentos da farmácia popular para 100% dos diabéticos cadastrados na unidade de saúde.</vt:lpstr>
      <vt:lpstr>Objetivo 2: Melhorar a qualidade da atenção a hipertensos e/ou diabéticos. Meta 2.8: Realizar avaliação da necessidade de atendimento odontológico em 100% das pessoas com hipertensão.</vt:lpstr>
      <vt:lpstr>Apresentação do PowerPoint</vt:lpstr>
      <vt:lpstr>  Objetivo 3: Melhorar a adesão de pessoas com hipertensão e/ou diabetes Meta 3.1: Buscar 100% das pessoas com hipertensão faltosas às consultas na UBS conforme a periodicidade recomendada. Meta 3.2: Buscar 100% das pessoas com diabetes faltosas às consultas na UBS conforme a periodicidade recomendada.</vt:lpstr>
      <vt:lpstr>Objetivo 4: Melhorar o registro das informações. Meta 4.1: Manter ficha de acompanhamento de 100% das pessoas com hipertensão. Meta 4.2: Manter ficha de acompanhamento de 100% das pessoas com diabetes.</vt:lpstr>
      <vt:lpstr>Objetivo 5: Mapear o risco para doença cardiovascular das pessoas com hipertensão e/ou diabetes. Meta 5.1: Realizar estratificação do risco cardiovascular em 100% das pessoas com hipertensão. Meta 5.2: Realizar estratificação do risco cardiovascular em 100% das pessoas com diabetes.</vt:lpstr>
      <vt:lpstr>Objetivo 6: Promover a saúde de pessoas com hipertensão e/ou diabetes. Meta 6.1: Garantir orientação nutricional a 100% das pessoas com hipertensão. Meta 6.2: Garantir orientação nutricional a 100% das pessoas com diabetes.</vt:lpstr>
      <vt:lpstr>Objetivo 6: Promover a saúde de pessoas com hipertensão e/ou diabetes. Meta 6.3: Garantir orientação em relação à prática regular de atividade física a 100% das pessoas com hipertensão. Meta 6.4: Garantir orientação em relação à prática regular de atividade física a 100% das pessoas com diabetes.</vt:lpstr>
      <vt:lpstr>Objetivo 6: Promover a saúde de pessoas com hipertensão e/ou diabetes. Meta 6.5: Garantir orientação sobre os riscos do tabagismo a 100% das pessoas com hipertensão. Meta 6.6: Garantir orientação sobre os riscos do tabagismo a 100% das pessoas com diabetes.</vt:lpstr>
      <vt:lpstr>Objetivo 6: Promover a saúde de pessoas com hipertensão e/ou diabetes. Meta 6.7. Garantir orientação sobre higiene bucal a 100% das pessoas com hipertensão. Meta 6.8. Garantir orientação sobre higiene bucal a 100% das pessoas com diabetes.</vt:lpstr>
      <vt:lpstr>Discussão</vt:lpstr>
      <vt:lpstr>Discussão</vt:lpstr>
      <vt:lpstr>Discussão</vt:lpstr>
      <vt:lpstr>Discussão</vt:lpstr>
      <vt:lpstr>Reflexão crítica sobre o processo pessoal de aprendizagem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       Modalidade a Distância Turma 9 Trabalho de Conclusão de Curso</dc:title>
  <dc:creator>Raquel Sarrion Sanchez</dc:creator>
  <cp:lastModifiedBy>Raquel Sarrion Sanchez</cp:lastModifiedBy>
  <cp:revision>118</cp:revision>
  <dcterms:created xsi:type="dcterms:W3CDTF">2016-02-28T13:54:45Z</dcterms:created>
  <dcterms:modified xsi:type="dcterms:W3CDTF">2016-03-11T02:23:52Z</dcterms:modified>
</cp:coreProperties>
</file>